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5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BFFFC-133C-44F6-9020-18C8E54FF096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D0681-077D-4366-A5B3-C309A817F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B4EF3-3D9F-4B73-B300-A0D5E925E7D7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88AE8-C9CA-4705-80C7-5F0E159C53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6623B-1EDF-4D1D-8793-5B34C5C50212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E64E6-53EA-4BD4-8122-F78291751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16472-D345-45F6-9476-D5F56EB9200D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62C62-EA3F-4F8B-8A47-88C937BF5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EF239-4A5E-447E-8A73-44F4C5653EAA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451CF-048B-485E-B690-9029F1046B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47C58-9FB7-4BC8-B6EA-0BEB00482CC0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9B115-EF27-4319-8FC3-94565FAC6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E4E93-0537-41CA-8EC6-DF94B673F98A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DC5DA-4F8E-445C-9DF9-84FDBE834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F4CAC-2EB4-4D1A-A23F-350C738CBC9C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FF9B8-8BCD-483D-881D-C6E29FFB56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23C7-F9ED-4CB7-8FFC-E69E38322907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B120A-4473-4441-92EE-918E1290C2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C1499-870D-4375-B4DA-93B92779B659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6308B-740D-4D4A-B18F-414B890C2D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08099-1E22-4EE4-A914-C669DC8190E0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912EC-740B-4708-9E52-97003CE261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A6F81B-6FBF-47C8-82CA-C73F0802D8A2}" type="datetimeFigureOut">
              <a:rPr lang="en-US"/>
              <a:pPr>
                <a:defRPr/>
              </a:pPr>
              <a:t>12/10/2009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0AEDDD-3D18-4B08-AE69-A33D2C07A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6.jpeg"/><Relationship Id="rId3" Type="http://schemas.openxmlformats.org/officeDocument/2006/relationships/hyperlink" Target="http://www.conservapedia.com/State" TargetMode="External"/><Relationship Id="rId7" Type="http://schemas.openxmlformats.org/officeDocument/2006/relationships/hyperlink" Target="http://www.conservapedia.com/Cult_of_personality" TargetMode="External"/><Relationship Id="rId12" Type="http://schemas.openxmlformats.org/officeDocument/2006/relationships/image" Target="../media/image5.jpeg"/><Relationship Id="rId2" Type="http://schemas.openxmlformats.org/officeDocument/2006/relationships/hyperlink" Target="http://www.conservapedia.com/index.php?title=Absolute_ruler&amp;action=edit&amp;redlink=1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onservapedia.com/index.php?title=Coup_d'%C3%A9tat&amp;action=edit&amp;redlink=1" TargetMode="External"/><Relationship Id="rId11" Type="http://schemas.openxmlformats.org/officeDocument/2006/relationships/image" Target="../media/image4.jpeg"/><Relationship Id="rId5" Type="http://schemas.openxmlformats.org/officeDocument/2006/relationships/hyperlink" Target="http://www.conservapedia.com/Fraud" TargetMode="External"/><Relationship Id="rId15" Type="http://schemas.openxmlformats.org/officeDocument/2006/relationships/image" Target="../media/image8.jpeg"/><Relationship Id="rId10" Type="http://schemas.openxmlformats.org/officeDocument/2006/relationships/image" Target="../media/image3.jpeg"/><Relationship Id="rId4" Type="http://schemas.openxmlformats.org/officeDocument/2006/relationships/hyperlink" Target="http://www.conservapedia.com/Rule_of_law" TargetMode="External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-381000" y="0"/>
            <a:ext cx="7772400" cy="1470025"/>
          </a:xfrm>
        </p:spPr>
        <p:txBody>
          <a:bodyPr/>
          <a:lstStyle/>
          <a:p>
            <a:pPr algn="l"/>
            <a:r>
              <a:rPr lang="en-US" sz="2000" smtClean="0"/>
              <a:t>               Democracy                                                                       Dictatorship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" y="685800"/>
            <a:ext cx="85344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 anchor="ctr">
            <a:spAutoFit/>
          </a:bodyPr>
          <a:lstStyle/>
          <a:p>
            <a:pPr>
              <a:defRPr/>
            </a:pPr>
            <a:endParaRPr lang="en-US" dirty="0">
              <a:latin typeface="Arial" pitchFamily="34" charset="0"/>
              <a:cs typeface="+mn-cs"/>
            </a:endParaRPr>
          </a:p>
          <a:p>
            <a:pPr algn="just" eaLnBrk="0" hangingPunct="0">
              <a:buFontTx/>
              <a:buAutoNum type="arabicPeriod"/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A political system for choosing </a:t>
            </a:r>
          </a:p>
          <a:p>
            <a:pPr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and replacing the government </a:t>
            </a:r>
          </a:p>
          <a:p>
            <a:pPr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through free and fair elections. </a:t>
            </a:r>
            <a:endParaRPr lang="en-US" sz="1000" dirty="0">
              <a:latin typeface="Arial" pitchFamily="34" charset="0"/>
              <a:cs typeface="+mn-cs"/>
            </a:endParaRPr>
          </a:p>
          <a:p>
            <a:pPr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en-US" sz="1000" dirty="0">
              <a:latin typeface="Arial" pitchFamily="34" charset="0"/>
              <a:cs typeface="+mn-cs"/>
            </a:endParaRPr>
          </a:p>
          <a:p>
            <a:pPr marL="228600" indent="-228600" algn="just" eaLnBrk="0" hangingPunct="0">
              <a:buFontTx/>
              <a:buAutoNum type="arabicPeriod" startAt="2"/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The active participation of </a:t>
            </a:r>
          </a:p>
          <a:p>
            <a:pPr marL="228600" indent="-228600"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the people, as citizens, </a:t>
            </a:r>
          </a:p>
          <a:p>
            <a:pPr marL="228600" indent="-228600"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in politics and civic life.</a:t>
            </a:r>
            <a:endParaRPr lang="en-US" sz="1000" dirty="0">
              <a:latin typeface="Arial" pitchFamily="34" charset="0"/>
              <a:cs typeface="+mn-cs"/>
            </a:endParaRPr>
          </a:p>
          <a:p>
            <a:pPr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en-US" sz="1000" dirty="0">
              <a:latin typeface="Arial" pitchFamily="34" charset="0"/>
              <a:cs typeface="+mn-cs"/>
            </a:endParaRPr>
          </a:p>
          <a:p>
            <a:pPr marL="228600" indent="-228600" algn="just" eaLnBrk="0" hangingPunct="0">
              <a:buFontTx/>
              <a:buAutoNum type="arabicPeriod" startAt="3"/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Protection of the human </a:t>
            </a:r>
          </a:p>
          <a:p>
            <a:pPr marL="228600" indent="-228600"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rights of all citizens.</a:t>
            </a:r>
            <a:endParaRPr lang="en-US" sz="1000" dirty="0">
              <a:latin typeface="Arial" pitchFamily="34" charset="0"/>
              <a:cs typeface="+mn-cs"/>
            </a:endParaRPr>
          </a:p>
          <a:p>
            <a:pPr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en-US" sz="1000" dirty="0">
              <a:latin typeface="Arial" pitchFamily="34" charset="0"/>
              <a:cs typeface="+mn-cs"/>
            </a:endParaRPr>
          </a:p>
          <a:p>
            <a:pPr marL="228600" indent="-228600" algn="just" eaLnBrk="0" hangingPunct="0">
              <a:buFontTx/>
              <a:buAutoNum type="arabicPeriod" startAt="4"/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 rule of law, in which the</a:t>
            </a:r>
          </a:p>
          <a:p>
            <a:pPr marL="228600" indent="-228600"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laws and procedures apply </a:t>
            </a:r>
          </a:p>
          <a:p>
            <a:pPr marL="228600" indent="-228600" algn="just"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equally to all citizens.</a:t>
            </a:r>
          </a:p>
          <a:p>
            <a:pPr marL="228600" indent="-228600" algn="just" eaLnBrk="0" hangingPunct="0">
              <a:defRPr/>
            </a:pPr>
            <a:endParaRPr lang="en-US" sz="1000" dirty="0">
              <a:latin typeface="Arial" pitchFamily="34" charset="0"/>
              <a:cs typeface="+mn-cs"/>
            </a:endParaRP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28600" y="3200400"/>
            <a:ext cx="20415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5.    In a democracy, the people are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sovereign—they are the highest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form of political authority.</a:t>
            </a:r>
            <a:endParaRPr lang="en-US" sz="1000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228600" y="3581400"/>
            <a:ext cx="2717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/>
            <a:r>
              <a:rPr lang="en-US" sz="1200">
                <a:latin typeface="Calibri" pitchFamily="34" charset="0"/>
                <a:cs typeface="Times New Roman" pitchFamily="18" charset="0"/>
              </a:rPr>
              <a:t/>
            </a:r>
            <a:br>
              <a:rPr lang="en-US" sz="1200">
                <a:latin typeface="Calibri" pitchFamily="34" charset="0"/>
                <a:cs typeface="Times New Roman" pitchFamily="18" charset="0"/>
              </a:rPr>
            </a:br>
            <a:r>
              <a:rPr lang="en-US" sz="1200">
                <a:latin typeface="Calibri" pitchFamily="34" charset="0"/>
                <a:cs typeface="Times New Roman" pitchFamily="18" charset="0"/>
              </a:rPr>
              <a:t>6.   </a:t>
            </a:r>
            <a:r>
              <a:rPr lang="en-US" sz="1000">
                <a:latin typeface="Calibri" pitchFamily="34" charset="0"/>
                <a:cs typeface="Times New Roman" pitchFamily="18" charset="0"/>
              </a:rPr>
              <a:t>The people are free to criticize their elected </a:t>
            </a:r>
          </a:p>
          <a:p>
            <a:pPr algn="just"/>
            <a:r>
              <a:rPr lang="en-US" sz="1000">
                <a:latin typeface="Calibri" pitchFamily="34" charset="0"/>
                <a:cs typeface="Times New Roman" pitchFamily="18" charset="0"/>
              </a:rPr>
              <a:t>leaders and representatives, and to observe </a:t>
            </a:r>
          </a:p>
          <a:p>
            <a:pPr algn="just"/>
            <a:r>
              <a:rPr lang="en-US" sz="1000">
                <a:latin typeface="Calibri" pitchFamily="34" charset="0"/>
                <a:cs typeface="Times New Roman" pitchFamily="18" charset="0"/>
              </a:rPr>
              <a:t>how they conduct the business of government.</a:t>
            </a:r>
          </a:p>
          <a:p>
            <a:pPr algn="just"/>
            <a:endParaRPr lang="en-US" sz="1000"/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228600" y="4343400"/>
            <a:ext cx="2509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7.    The key role of citizens in a democracy is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 to participate in public life. </a:t>
            </a:r>
            <a:endParaRPr lang="en-US" sz="1000"/>
          </a:p>
          <a:p>
            <a:pPr eaLnBrk="0" hangingPunct="0"/>
            <a:r>
              <a:rPr lang="en-US" sz="1200">
                <a:latin typeface="Calibri" pitchFamily="34" charset="0"/>
                <a:cs typeface="Times New Roman" pitchFamily="18" charset="0"/>
              </a:rPr>
              <a:t> </a:t>
            </a:r>
            <a:endParaRPr lang="en-US"/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228600" y="4800600"/>
            <a:ext cx="26939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8.   You have the right to have your own beliefs,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and to say and write what you think.  </a:t>
            </a:r>
            <a:endParaRPr lang="en-US" sz="1000"/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228600" y="5257800"/>
            <a:ext cx="26558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228600" indent="-228600">
              <a:buFontTx/>
              <a:buAutoNum type="arabicPeriod" startAt="9"/>
            </a:pPr>
            <a:r>
              <a:rPr lang="en-US" sz="1000">
                <a:latin typeface="Calibri" pitchFamily="34" charset="0"/>
                <a:cs typeface="Times New Roman" pitchFamily="18" charset="0"/>
              </a:rPr>
              <a:t>There is freedom and pluralism in the mass</a:t>
            </a:r>
          </a:p>
          <a:p>
            <a:pPr marL="228600" indent="-228600"/>
            <a:r>
              <a:rPr lang="en-US" sz="1000">
                <a:latin typeface="Calibri" pitchFamily="34" charset="0"/>
                <a:cs typeface="Times New Roman" pitchFamily="18" charset="0"/>
              </a:rPr>
              <a:t> media.</a:t>
            </a:r>
            <a:endParaRPr lang="en-US" sz="10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228600" y="5638800"/>
            <a:ext cx="286226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228600" indent="-228600">
              <a:buFontTx/>
              <a:buAutoNum type="arabicPeriod" startAt="10"/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No one may be arrested, imprisoned, or exiled </a:t>
            </a:r>
          </a:p>
          <a:p>
            <a:pPr marL="228600" indent="-22860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arbitrarily.  </a:t>
            </a:r>
            <a:endParaRPr lang="en-US" sz="1000" dirty="0">
              <a:latin typeface="Arial" pitchFamily="34" charset="0"/>
              <a:cs typeface="+mn-cs"/>
            </a:endParaRPr>
          </a:p>
          <a:p>
            <a:pPr eaLnBrk="0" hangingPunct="0">
              <a:defRPr/>
            </a:pPr>
            <a:r>
              <a:rPr lang="en-US" sz="1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en-US" sz="1000" dirty="0">
              <a:latin typeface="Arial" pitchFamily="34" charset="0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5257800" y="849313"/>
            <a:ext cx="3276600" cy="271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228600" indent="-228600">
              <a:buFontTx/>
              <a:buAutoNum type="arabicPeriod"/>
              <a:tabLst>
                <a:tab pos="457200" algn="l"/>
              </a:tabLst>
            </a:pPr>
            <a:r>
              <a:rPr lang="en-US" sz="1000">
                <a:latin typeface="Calibri" pitchFamily="34" charset="0"/>
                <a:ea typeface="Calibri" pitchFamily="34" charset="0"/>
                <a:cs typeface="Times New Roman" pitchFamily="18" charset="0"/>
              </a:rPr>
              <a:t>Is an </a:t>
            </a:r>
            <a:r>
              <a:rPr lang="en-US" sz="1000">
                <a:latin typeface="Calibri" pitchFamily="34" charset="0"/>
                <a:ea typeface="Calibri" pitchFamily="34" charset="0"/>
                <a:cs typeface="Times New Roman" pitchFamily="18" charset="0"/>
                <a:hlinkClick r:id="rId2" tooltip="Absolute ruler (page does not exist)"/>
              </a:rPr>
              <a:t>absolute ruler</a:t>
            </a:r>
            <a:r>
              <a:rPr lang="en-US" sz="1000">
                <a:latin typeface="Calibri" pitchFamily="34" charset="0"/>
                <a:ea typeface="Calibri" pitchFamily="34" charset="0"/>
                <a:cs typeface="Times New Roman" pitchFamily="18" charset="0"/>
              </a:rPr>
              <a:t> of a </a:t>
            </a:r>
            <a:r>
              <a:rPr lang="en-US" sz="1000">
                <a:latin typeface="Calibri" pitchFamily="34" charset="0"/>
                <a:ea typeface="Calibri" pitchFamily="34" charset="0"/>
                <a:cs typeface="Times New Roman" pitchFamily="18" charset="0"/>
                <a:hlinkClick r:id="rId3" tooltip="State"/>
              </a:rPr>
              <a:t>sovereign state</a:t>
            </a:r>
            <a:r>
              <a:rPr lang="en-US" sz="1000">
                <a:latin typeface="Calibri" pitchFamily="34" charset="0"/>
                <a:ea typeface="Calibri" pitchFamily="34" charset="0"/>
                <a:cs typeface="Times New Roman" pitchFamily="18" charset="0"/>
              </a:rPr>
              <a:t>; </a:t>
            </a:r>
          </a:p>
          <a:p>
            <a:pPr marL="228600" indent="-228600">
              <a:buFontTx/>
              <a:buAutoNum type="arabicPeriod"/>
              <a:tabLst>
                <a:tab pos="457200" algn="l"/>
              </a:tabLst>
            </a:pPr>
            <a:endParaRPr lang="en-US" sz="10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28600" indent="-228600">
              <a:tabLst>
                <a:tab pos="457200" algn="l"/>
              </a:tabLst>
            </a:pPr>
            <a:endParaRPr lang="en-US" sz="10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28600" indent="-228600">
              <a:tabLst>
                <a:tab pos="457200" algn="l"/>
              </a:tabLst>
            </a:pPr>
            <a:endParaRPr lang="en-US" sz="1100"/>
          </a:p>
          <a:p>
            <a:pPr marL="228600" indent="-228600" eaLnBrk="0" hangingPunct="0">
              <a:tabLst>
                <a:tab pos="457200" algn="l"/>
              </a:tabLst>
            </a:pPr>
            <a:r>
              <a:rPr lang="en-US" sz="1000">
                <a:latin typeface="Calibri" pitchFamily="34" charset="0"/>
              </a:rPr>
              <a:t>2.    Governs outside the otherwise accepted </a:t>
            </a:r>
            <a:r>
              <a:rPr lang="en-US" sz="1000">
                <a:latin typeface="Calibri" pitchFamily="34" charset="0"/>
                <a:hlinkClick r:id="rId4" tooltip="Rule of law"/>
              </a:rPr>
              <a:t>rule of law</a:t>
            </a:r>
            <a:endParaRPr lang="en-US" sz="1000">
              <a:latin typeface="Calibri" pitchFamily="34" charset="0"/>
            </a:endParaRPr>
          </a:p>
          <a:p>
            <a:pPr marL="228600" indent="-228600" eaLnBrk="0" hangingPunct="0">
              <a:tabLst>
                <a:tab pos="457200" algn="l"/>
              </a:tabLst>
            </a:pPr>
            <a:endParaRPr lang="en-US" sz="1100">
              <a:latin typeface="Calibri" pitchFamily="34" charset="0"/>
            </a:endParaRPr>
          </a:p>
          <a:p>
            <a:pPr marL="228600" indent="-228600" eaLnBrk="0" hangingPunct="0">
              <a:tabLst>
                <a:tab pos="457200" algn="l"/>
              </a:tabLst>
            </a:pPr>
            <a:endParaRPr lang="en-US" sz="1100">
              <a:latin typeface="Calibri" pitchFamily="34" charset="0"/>
            </a:endParaRPr>
          </a:p>
          <a:p>
            <a:pPr marL="228600" indent="-228600" eaLnBrk="0" hangingPunct="0">
              <a:buFontTx/>
              <a:buAutoNum type="arabicPeriod" startAt="3"/>
              <a:tabLst>
                <a:tab pos="457200" algn="l"/>
              </a:tabLst>
            </a:pPr>
            <a:r>
              <a:rPr lang="en-US" sz="1000">
                <a:latin typeface="Calibri" pitchFamily="34" charset="0"/>
              </a:rPr>
              <a:t>Commonly (but not necessarily) gained power through </a:t>
            </a:r>
            <a:r>
              <a:rPr lang="en-US" sz="1000">
                <a:latin typeface="Calibri" pitchFamily="34" charset="0"/>
                <a:hlinkClick r:id="rId5" tooltip="Fraud"/>
              </a:rPr>
              <a:t>fraud</a:t>
            </a:r>
            <a:r>
              <a:rPr lang="en-US" sz="1000">
                <a:latin typeface="Calibri" pitchFamily="34" charset="0"/>
              </a:rPr>
              <a:t> or a </a:t>
            </a:r>
            <a:r>
              <a:rPr lang="en-US" sz="1000">
                <a:latin typeface="Calibri" pitchFamily="34" charset="0"/>
                <a:hlinkClick r:id="rId6" tooltip="Coup d'état (page does not exist)"/>
              </a:rPr>
              <a:t>coup d'état</a:t>
            </a:r>
            <a:r>
              <a:rPr lang="en-US" sz="1000">
                <a:latin typeface="Calibri" pitchFamily="34" charset="0"/>
              </a:rPr>
              <a:t>, or resorts to them to stay in power</a:t>
            </a:r>
          </a:p>
          <a:p>
            <a:pPr marL="228600" indent="-228600" eaLnBrk="0" hangingPunct="0">
              <a:tabLst>
                <a:tab pos="457200" algn="l"/>
              </a:tabLst>
            </a:pPr>
            <a:r>
              <a:rPr lang="en-US" sz="1000">
                <a:latin typeface="Calibri" pitchFamily="34" charset="0"/>
              </a:rPr>
              <a:t> </a:t>
            </a:r>
            <a:endParaRPr lang="en-US" sz="1100">
              <a:latin typeface="Calibri" pitchFamily="34" charset="0"/>
            </a:endParaRPr>
          </a:p>
          <a:p>
            <a:pPr marL="228600" indent="-228600" eaLnBrk="0" hangingPunct="0">
              <a:buFontTx/>
              <a:buAutoNum type="arabicPeriod" startAt="4"/>
              <a:tabLst>
                <a:tab pos="457200" algn="l"/>
              </a:tabLst>
            </a:pPr>
            <a:r>
              <a:rPr lang="en-US" sz="1000">
                <a:latin typeface="Calibri" pitchFamily="34" charset="0"/>
              </a:rPr>
              <a:t>May develop a </a:t>
            </a:r>
            <a:r>
              <a:rPr lang="en-US" sz="1000">
                <a:latin typeface="Calibri" pitchFamily="34" charset="0"/>
                <a:hlinkClick r:id="rId7" tooltip="Cult of personality"/>
              </a:rPr>
              <a:t>cult of personality</a:t>
            </a:r>
            <a:endParaRPr lang="en-US" sz="1000">
              <a:latin typeface="Calibri" pitchFamily="34" charset="0"/>
            </a:endParaRPr>
          </a:p>
          <a:p>
            <a:pPr marL="228600" indent="-228600" eaLnBrk="0" hangingPunct="0">
              <a:buFontTx/>
              <a:buAutoNum type="arabicPeriod" startAt="4"/>
              <a:tabLst>
                <a:tab pos="457200" algn="l"/>
              </a:tabLst>
            </a:pPr>
            <a:endParaRPr lang="en-US" sz="1000">
              <a:latin typeface="Calibri" pitchFamily="34" charset="0"/>
            </a:endParaRPr>
          </a:p>
          <a:p>
            <a:pPr marL="228600" indent="-228600" eaLnBrk="0" hangingPunct="0">
              <a:tabLst>
                <a:tab pos="457200" algn="l"/>
              </a:tabLst>
            </a:pPr>
            <a:endParaRPr lang="en-US" sz="1100">
              <a:latin typeface="Calibri" pitchFamily="34" charset="0"/>
            </a:endParaRPr>
          </a:p>
          <a:p>
            <a:pPr marL="228600" indent="-228600" eaLnBrk="0" hangingPunct="0">
              <a:tabLst>
                <a:tab pos="457200" algn="l"/>
              </a:tabLst>
            </a:pPr>
            <a:r>
              <a:rPr lang="en-US" sz="1000">
                <a:latin typeface="Calibri" pitchFamily="34" charset="0"/>
              </a:rPr>
              <a:t>5.  May be autocratic, oppressive, despotic or tyrannical. </a:t>
            </a:r>
            <a:endParaRPr lang="en-US" sz="1100"/>
          </a:p>
          <a:p>
            <a:pPr marL="228600" indent="-228600" eaLnBrk="0" hangingPunct="0">
              <a:tabLst>
                <a:tab pos="457200" algn="l"/>
              </a:tabLst>
            </a:pPr>
            <a:endParaRPr lang="en-US"/>
          </a:p>
        </p:txBody>
      </p:sp>
      <p:sp>
        <p:nvSpPr>
          <p:cNvPr id="13322" name="Rectangle 9"/>
          <p:cNvSpPr>
            <a:spLocks noChangeArrowheads="1"/>
          </p:cNvSpPr>
          <p:nvPr/>
        </p:nvSpPr>
        <p:spPr bwMode="auto">
          <a:xfrm>
            <a:off x="5257800" y="3429000"/>
            <a:ext cx="22177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6. You have not the right to associate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with other people, and to form and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 join organizations of your own choice,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including trade unions.  </a:t>
            </a:r>
            <a:endParaRPr lang="en-US" sz="1000"/>
          </a:p>
        </p:txBody>
      </p:sp>
      <p:sp>
        <p:nvSpPr>
          <p:cNvPr id="13323" name="Rectangle 10"/>
          <p:cNvSpPr>
            <a:spLocks noChangeArrowheads="1"/>
          </p:cNvSpPr>
          <p:nvPr/>
        </p:nvSpPr>
        <p:spPr bwMode="auto">
          <a:xfrm>
            <a:off x="5257800" y="4191000"/>
            <a:ext cx="3657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7. You have not the right to assemble freely, and to protest government actions.  </a:t>
            </a:r>
            <a:endParaRPr lang="en-US" sz="1000"/>
          </a:p>
        </p:txBody>
      </p:sp>
      <p:sp>
        <p:nvSpPr>
          <p:cNvPr id="13324" name="Rectangle 11"/>
          <p:cNvSpPr>
            <a:spLocks noChangeArrowheads="1"/>
          </p:cNvSpPr>
          <p:nvPr/>
        </p:nvSpPr>
        <p:spPr bwMode="auto">
          <a:xfrm>
            <a:off x="5257800" y="4648200"/>
            <a:ext cx="3276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8. Torture and cruel and inhumane treatment </a:t>
            </a:r>
          </a:p>
          <a:p>
            <a:r>
              <a:rPr lang="en-US" sz="1000">
                <a:latin typeface="Calibri" pitchFamily="34" charset="0"/>
                <a:cs typeface="Times New Roman" pitchFamily="18" charset="0"/>
              </a:rPr>
              <a:t>are accepted.</a:t>
            </a:r>
            <a:endParaRPr lang="en-US" sz="1000"/>
          </a:p>
        </p:txBody>
      </p:sp>
      <p:sp>
        <p:nvSpPr>
          <p:cNvPr id="13325" name="Rectangle 12"/>
          <p:cNvSpPr>
            <a:spLocks noChangeArrowheads="1"/>
          </p:cNvSpPr>
          <p:nvPr/>
        </p:nvSpPr>
        <p:spPr bwMode="auto">
          <a:xfrm>
            <a:off x="5257800" y="5181600"/>
            <a:ext cx="304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9.  Everyone one may be arrested, imprisoned, or exiled arbitrarily.  </a:t>
            </a:r>
            <a:endParaRPr lang="en-US" sz="1000"/>
          </a:p>
        </p:txBody>
      </p:sp>
      <p:sp>
        <p:nvSpPr>
          <p:cNvPr id="13326" name="Rectangle 13"/>
          <p:cNvSpPr>
            <a:spLocks noChangeArrowheads="1"/>
          </p:cNvSpPr>
          <p:nvPr/>
        </p:nvSpPr>
        <p:spPr bwMode="auto">
          <a:xfrm>
            <a:off x="5257800" y="5638800"/>
            <a:ext cx="3429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000">
                <a:latin typeface="Calibri" pitchFamily="34" charset="0"/>
                <a:cs typeface="Times New Roman" pitchFamily="18" charset="0"/>
              </a:rPr>
              <a:t>10. Government is not based on the consent of the governed. </a:t>
            </a:r>
            <a:endParaRPr lang="en-US" sz="1000"/>
          </a:p>
        </p:txBody>
      </p:sp>
      <p:pic>
        <p:nvPicPr>
          <p:cNvPr id="13327" name="Picture 14" descr="E:\dictadura_militar_argentina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14800" y="83820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15" descr="E:\uruguay+militares dictadura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14800" y="2057400"/>
            <a:ext cx="1117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16" descr="silla electirca3"/>
          <p:cNvPicPr>
            <a:picLocks noChangeAspect="1" noChangeArrowheads="1"/>
          </p:cNvPicPr>
          <p:nvPr/>
        </p:nvPicPr>
        <p:blipFill>
          <a:blip r:embed="rId10">
            <a:lum bright="6000"/>
          </a:blip>
          <a:srcRect/>
          <a:stretch>
            <a:fillRect/>
          </a:stretch>
        </p:blipFill>
        <p:spPr bwMode="auto">
          <a:xfrm>
            <a:off x="4114800" y="3048000"/>
            <a:ext cx="1066800" cy="12192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3330" name="Picture 17" descr="pakistan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38600" y="4572000"/>
            <a:ext cx="1293813" cy="12954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3331" name="Picture 18" descr="921ccce4f3ac0dee4626e97d02b6e049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667000" y="762000"/>
            <a:ext cx="990600" cy="120173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3332" name="Picture 19" descr="democracy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743200" y="2133600"/>
            <a:ext cx="981075" cy="12573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3333" name="Picture 20" descr="Democracy School Training DSCN0907"/>
          <p:cNvPicPr>
            <a:picLocks noChangeAspect="1" noChangeArrowheads="1"/>
          </p:cNvPicPr>
          <p:nvPr/>
        </p:nvPicPr>
        <p:blipFill>
          <a:blip r:embed="rId14">
            <a:lum bright="12000"/>
          </a:blip>
          <a:srcRect/>
          <a:stretch>
            <a:fillRect/>
          </a:stretch>
        </p:blipFill>
        <p:spPr bwMode="auto">
          <a:xfrm>
            <a:off x="2819400" y="3505200"/>
            <a:ext cx="1143000" cy="81597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3334" name="Picture 21" descr="our-democracy-main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48000" y="4572000"/>
            <a:ext cx="914400" cy="12192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259</Words>
  <Application>Microsoft Office PowerPoint</Application>
  <PresentationFormat>On-screen Show (4:3)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Arial</vt:lpstr>
      <vt:lpstr>Times New Roman</vt:lpstr>
      <vt:lpstr>Office Theme</vt:lpstr>
      <vt:lpstr>               Democracy                                                                       Dictatorship</vt:lpstr>
    </vt:vector>
  </TitlesOfParts>
  <Company>University of South Florida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Democracy                                                                     Dictatorship</dc:title>
  <dc:creator>College of Arts and Sciences</dc:creator>
  <cp:lastModifiedBy>Valerie</cp:lastModifiedBy>
  <cp:revision>5</cp:revision>
  <dcterms:created xsi:type="dcterms:W3CDTF">2009-07-24T12:01:19Z</dcterms:created>
  <dcterms:modified xsi:type="dcterms:W3CDTF">2009-12-11T03:30:17Z</dcterms:modified>
</cp:coreProperties>
</file>